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60" r:id="rId3"/>
    <p:sldId id="261" r:id="rId4"/>
    <p:sldId id="258" r:id="rId5"/>
    <p:sldId id="262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43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Approximate 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68-E14F-AD88-CAFB1A8F87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68-E14F-AD88-CAFB1A8F87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68-E14F-AD88-CAFB1A8F877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346CB07-17D9-0946-8648-16DD8091306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568-E14F-AD88-CAFB1A8F87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4FE81CE-3394-114A-A626-4FBF733DFAE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568-E14F-AD88-CAFB1A8F87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64F00C5-B018-3A42-B1CB-46CD274FA1E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568-E14F-AD88-CAFB1A8F87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Livestock</c:v>
                </c:pt>
                <c:pt idx="1">
                  <c:v>Ethanol</c:v>
                </c:pt>
                <c:pt idx="2">
                  <c:v>Export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37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68-E14F-AD88-CAFB1A8F87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91A1-62CA-434F-AEBC-F2CFE7935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7105E1-CE4B-EF4E-A15A-BD479306F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8798D-E1A3-7147-BEAE-5D6C41B0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B77-5834-B54A-A0E8-52646B0452F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99E6F-CB0A-0240-B3E9-AF38A579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3BD01-09CC-F846-99DC-1A41CD92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F1D-6EBC-B44A-ACA7-5BAE1ECE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2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04430-2FC5-1F4D-B85B-BF0555F1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6E6D6-2D38-4B4B-AFA1-FA7E97CE4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30545-17BC-A148-AF27-2F6F02B5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B77-5834-B54A-A0E8-52646B0452F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19ADE-20DC-D84A-91D6-CC65CBD3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C25F0-0BCE-BC43-8156-20CFDD3F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F1D-6EBC-B44A-ACA7-5BAE1ECE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A301AE-4C6F-DF4A-9A68-4B8749DBA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F1604-43A3-A14D-8A52-9976E67CD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2590B-51B0-E348-9D2F-9A8DE79E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B77-5834-B54A-A0E8-52646B0452F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B9928-F230-0948-A239-9CF2C1E3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05ED6-BD83-5740-86D5-0FC0FD72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F1D-6EBC-B44A-ACA7-5BAE1ECE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1FEBF-E0F7-7643-8AFE-ED20F5F1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3DF48-A6C6-9D46-B4D6-87C0C74F6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C9AAE-A8AD-4443-A2CE-3F2FE79D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B77-5834-B54A-A0E8-52646B0452F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F817-D3AC-1445-AE31-D1BB7E2A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147E0-A79D-4948-B8A4-D3EB1FD4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F1D-6EBC-B44A-ACA7-5BAE1ECE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0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D248-39F9-8249-967B-C76D6C839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CC53D-DE0C-BE40-9246-D299CB544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5A42A-0A84-004F-837C-A5DD9CBC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B77-5834-B54A-A0E8-52646B0452F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56C2-8E7C-EE44-9935-890DA5C4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2A9F-5B7A-2A48-992A-ECF9F8F9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F1D-6EBC-B44A-ACA7-5BAE1ECE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6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93E5-7145-E84A-A6BE-68C1A71D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71B99-5AC8-5243-959F-5D5C790D1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61DCA-BB1F-194F-8DD0-4C2814EAD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E2557-5E97-6744-9D56-B2FAD037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B77-5834-B54A-A0E8-52646B0452F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526C5-3753-9B4F-A351-76932B28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3EEA1-07C1-0448-900F-93CB95EC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F1D-6EBC-B44A-ACA7-5BAE1ECE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7761-66E3-DE45-B07A-AAB94917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50D56-B6E1-A340-AB14-6C2FFFDE6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D29F0-34D0-CD4E-864C-991731398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063F6-A1F7-EB45-A7AD-0A19F3CE8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B60E4-DA29-7B4E-8366-AA2610A19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911ABF-71D4-6843-9059-C646B161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B77-5834-B54A-A0E8-52646B0452F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A161C-D832-1B40-8424-68B8680E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E8D17-BE0C-6D4A-9806-96BB720A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F1D-6EBC-B44A-ACA7-5BAE1ECE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A995-17C0-5E40-90F6-D8B7F2AC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1E409-EE97-4B4C-B4A3-A56B5E99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B77-5834-B54A-A0E8-52646B0452F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1E249-3AA5-C441-9925-B425245E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60C31-62FC-9543-9138-E7C283E7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F1D-6EBC-B44A-ACA7-5BAE1ECE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7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F6A7FA-AAB2-8B4D-B3C9-078EB966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B77-5834-B54A-A0E8-52646B0452F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6D6A84-0674-AA4C-AD31-42173F8A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2B261-436B-F84C-92A7-36AD2465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F1D-6EBC-B44A-ACA7-5BAE1ECE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8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3471-B6FE-CA4D-ACF1-2BFC4989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CD1A5-9436-FF4A-83D5-0CD748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41756-D989-914F-B888-332EACC95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D72EB-F093-1745-B626-FD19830C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B77-5834-B54A-A0E8-52646B0452F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CA7ED-147A-594D-B152-75DFE78A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058E8-8C69-1F4F-A2C3-8C7C24B4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F1D-6EBC-B44A-ACA7-5BAE1ECE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5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18B5-51D4-A747-B6AD-8F2E78917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B0CEE5-357F-0849-B8E5-4F52666EF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29C66-F4FF-0441-AACD-B2CB10918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92430-9CA7-0442-922D-57B2FE87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B77-5834-B54A-A0E8-52646B0452F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7FF47-8BDA-5C4C-92D6-F849BE1A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424D1-FA52-974F-AF65-A981697A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CF1D-6EBC-B44A-ACA7-5BAE1ECE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7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57B97-3F49-D046-A379-9FF8F8CA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B7E40-A16D-5349-97CB-87014FC3F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F8E00-A58C-7D46-8FB4-5683834A5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C2B77-5834-B54A-A0E8-52646B0452F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2912D-2644-714F-9A74-3489ABEBC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0A185-1CF5-4447-BE1F-DB0F21496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CF1D-6EBC-B44A-ACA7-5BAE1ECE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7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eia.gov/totalenergy/data/monthly/pdf/sec10_7.pdf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wicorn.org/ethano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ei.org/w/images/e/ef/USDA-CE-Production-GIFmaps-WI.pdf" TargetMode="External"/><Relationship Id="rId5" Type="http://schemas.openxmlformats.org/officeDocument/2006/relationships/hyperlink" Target="https://farmdocdaily.illinois.edu/2020/04/revision-of-2020-crop-budgets-with-covid-19-induced-lower-corn-and-soybean-prices.html" TargetMode="External"/><Relationship Id="rId4" Type="http://schemas.openxmlformats.org/officeDocument/2006/relationships/hyperlink" Target="https://www.nass.usda.gov/Quick_Stats/Ag_Overview/stateOverview.php?state=WISCONS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129476-EBDB-4A4A-ADDF-99A0B4FECC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3373" b="20377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9D5A25-79AA-B64B-9453-787738AD7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5844"/>
          </a:xfrm>
        </p:spPr>
        <p:txBody>
          <a:bodyPr>
            <a:normAutofit/>
          </a:bodyPr>
          <a:lstStyle/>
          <a:p>
            <a:r>
              <a:rPr lang="en-US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Impacts of Covid-19 on Wisconsin Corn Producers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5E675-3538-F449-9AD8-820B9F398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Bill </a:t>
            </a:r>
            <a:r>
              <a:rPr lang="en-US" sz="1700" dirty="0" err="1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Oemichen</a:t>
            </a:r>
            <a:r>
              <a:rPr lang="en-US" sz="1700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Senior Researcher in Food Systems Security and Preparedness</a:t>
            </a:r>
          </a:p>
          <a:p>
            <a:r>
              <a:rPr lang="en-US" sz="1700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Jack Vaughn, Research Assistant</a:t>
            </a:r>
          </a:p>
          <a:p>
            <a:r>
              <a:rPr lang="en-US" sz="1700" dirty="0" err="1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Jahn</a:t>
            </a:r>
            <a:r>
              <a:rPr lang="en-US" sz="1700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Research Group</a:t>
            </a:r>
          </a:p>
          <a:p>
            <a:r>
              <a:rPr lang="en-US" sz="1700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April 26, 2020</a:t>
            </a:r>
          </a:p>
        </p:txBody>
      </p:sp>
    </p:spTree>
    <p:extLst>
      <p:ext uri="{BB962C8B-B14F-4D97-AF65-F5344CB8AC3E}">
        <p14:creationId xmlns:p14="http://schemas.microsoft.com/office/powerpoint/2010/main" val="2074503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6791ADF5-123C-C343-A6DE-5C1D7D0E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Economic Impact of Corn to Wisconsin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2E4718A-DD39-BB45-A60B-22B0DA02861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0029054"/>
              </p:ext>
            </p:extLst>
          </p:nvPr>
        </p:nvGraphicFramePr>
        <p:xfrm>
          <a:off x="953811" y="2208650"/>
          <a:ext cx="9787763" cy="3415862"/>
        </p:xfrm>
        <a:graphic>
          <a:graphicData uri="http://schemas.openxmlformats.org/drawingml/2006/table">
            <a:tbl>
              <a:tblPr/>
              <a:tblGrid>
                <a:gridCol w="1060438">
                  <a:extLst>
                    <a:ext uri="{9D8B030D-6E8A-4147-A177-3AD203B41FA5}">
                      <a16:colId xmlns:a16="http://schemas.microsoft.com/office/drawing/2014/main" val="3795141338"/>
                    </a:ext>
                  </a:extLst>
                </a:gridCol>
                <a:gridCol w="1060438">
                  <a:extLst>
                    <a:ext uri="{9D8B030D-6E8A-4147-A177-3AD203B41FA5}">
                      <a16:colId xmlns:a16="http://schemas.microsoft.com/office/drawing/2014/main" val="3674791656"/>
                    </a:ext>
                  </a:extLst>
                </a:gridCol>
                <a:gridCol w="1060438">
                  <a:extLst>
                    <a:ext uri="{9D8B030D-6E8A-4147-A177-3AD203B41FA5}">
                      <a16:colId xmlns:a16="http://schemas.microsoft.com/office/drawing/2014/main" val="2026084479"/>
                    </a:ext>
                  </a:extLst>
                </a:gridCol>
                <a:gridCol w="1060438">
                  <a:extLst>
                    <a:ext uri="{9D8B030D-6E8A-4147-A177-3AD203B41FA5}">
                      <a16:colId xmlns:a16="http://schemas.microsoft.com/office/drawing/2014/main" val="1558163231"/>
                    </a:ext>
                  </a:extLst>
                </a:gridCol>
                <a:gridCol w="1060438">
                  <a:extLst>
                    <a:ext uri="{9D8B030D-6E8A-4147-A177-3AD203B41FA5}">
                      <a16:colId xmlns:a16="http://schemas.microsoft.com/office/drawing/2014/main" val="2048523426"/>
                    </a:ext>
                  </a:extLst>
                </a:gridCol>
                <a:gridCol w="1060438">
                  <a:extLst>
                    <a:ext uri="{9D8B030D-6E8A-4147-A177-3AD203B41FA5}">
                      <a16:colId xmlns:a16="http://schemas.microsoft.com/office/drawing/2014/main" val="652535829"/>
                    </a:ext>
                  </a:extLst>
                </a:gridCol>
                <a:gridCol w="3425135">
                  <a:extLst>
                    <a:ext uri="{9D8B030D-6E8A-4147-A177-3AD203B41FA5}">
                      <a16:colId xmlns:a16="http://schemas.microsoft.com/office/drawing/2014/main" val="1078874022"/>
                    </a:ext>
                  </a:extLst>
                </a:gridCol>
              </a:tblGrid>
              <a:tr h="1095822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rgbClr val="FFFFFF"/>
                          </a:solidFill>
                          <a:effectLst/>
                        </a:rPr>
                        <a:t>Commodity</a:t>
                      </a:r>
                    </a:p>
                  </a:txBody>
                  <a:tcPr marL="18774" marR="14080" marT="18774" marB="187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rgbClr val="FFFFFF"/>
                          </a:solidFill>
                          <a:effectLst/>
                        </a:rPr>
                        <a:t>Planted All Purpose Acres</a:t>
                      </a:r>
                    </a:p>
                  </a:txBody>
                  <a:tcPr marL="18774" marR="14080" marT="18774" marB="187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rgbClr val="FFFFFF"/>
                          </a:solidFill>
                          <a:effectLst/>
                        </a:rPr>
                        <a:t>Harvested Acres</a:t>
                      </a:r>
                    </a:p>
                  </a:txBody>
                  <a:tcPr marL="18774" marR="14080" marT="18774" marB="187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rgbClr val="FFFFFF"/>
                          </a:solidFill>
                          <a:effectLst/>
                        </a:rPr>
                        <a:t>Yield</a:t>
                      </a:r>
                    </a:p>
                  </a:txBody>
                  <a:tcPr marL="18774" marR="14080" marT="18774" marB="187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>
                          <a:solidFill>
                            <a:srgbClr val="FFFFFF"/>
                          </a:solidFill>
                          <a:effectLst/>
                        </a:rPr>
                        <a:t>Production</a:t>
                      </a:r>
                    </a:p>
                  </a:txBody>
                  <a:tcPr marL="18774" marR="14080" marT="18774" marB="187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rgbClr val="FFFFFF"/>
                          </a:solidFill>
                          <a:effectLst/>
                        </a:rPr>
                        <a:t>Price per Unit</a:t>
                      </a:r>
                    </a:p>
                  </a:txBody>
                  <a:tcPr marL="18774" marR="14080" marT="18774" marB="187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solidFill>
                            <a:srgbClr val="FFFFFF"/>
                          </a:solidFill>
                          <a:effectLst/>
                        </a:rPr>
                        <a:t>Value of Production in Dollars</a:t>
                      </a:r>
                    </a:p>
                  </a:txBody>
                  <a:tcPr marL="18774" marR="14080" marT="18774" marB="187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095158"/>
                  </a:ext>
                </a:extLst>
              </a:tr>
              <a:tr h="444711">
                <a:tc gridSpan="7"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</a:rPr>
                        <a:t>CORN</a:t>
                      </a:r>
                      <a:endParaRPr lang="en-US" sz="900" dirty="0">
                        <a:effectLst/>
                      </a:endParaRP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2124"/>
                  </a:ext>
                </a:extLst>
              </a:tr>
              <a:tr h="715309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CORN, GRAIN</a:t>
                      </a:r>
                    </a:p>
                  </a:txBody>
                  <a:tcPr marL="28161" marR="45057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>
                        <a:effectLst/>
                      </a:endParaRP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effectLst/>
                        </a:rPr>
                        <a:t>2,680,000</a:t>
                      </a: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effectLst/>
                        </a:rPr>
                        <a:t>168 BU / ACRE</a:t>
                      </a: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effectLst/>
                        </a:rPr>
                        <a:t>450,240,000 BU</a:t>
                      </a: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effectLst/>
                        </a:rPr>
                        <a:t>3.7 $ / BU</a:t>
                      </a: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effectLst/>
                        </a:rPr>
                        <a:t>1,665,888,000</a:t>
                      </a: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830208"/>
                  </a:ext>
                </a:extLst>
              </a:tr>
              <a:tr h="715309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CORN, SILAGE</a:t>
                      </a:r>
                    </a:p>
                  </a:txBody>
                  <a:tcPr marL="28161" marR="45057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>
                        <a:effectLst/>
                      </a:endParaRP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effectLst/>
                        </a:rPr>
                        <a:t>1,040,000</a:t>
                      </a: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effectLst/>
                        </a:rPr>
                        <a:t>17.5 TONS / ACRE</a:t>
                      </a: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>
                          <a:effectLst/>
                        </a:rPr>
                        <a:t>18,200,000 TONS</a:t>
                      </a: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>
                        <a:effectLst/>
                      </a:endParaRP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effectLst/>
                      </a:endParaRP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613779"/>
                  </a:ext>
                </a:extLst>
              </a:tr>
              <a:tr h="444711">
                <a:tc>
                  <a:txBody>
                    <a:bodyPr/>
                    <a:lstStyle/>
                    <a:p>
                      <a:pPr algn="l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Myriad"/>
                        </a:rPr>
                        <a:t>CORN</a:t>
                      </a:r>
                    </a:p>
                  </a:txBody>
                  <a:tcPr marL="28161" marR="45057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Myriad"/>
                        </a:rPr>
                        <a:t>3,800,000</a:t>
                      </a: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0" i="0">
                        <a:solidFill>
                          <a:srgbClr val="000000"/>
                        </a:solidFill>
                        <a:effectLst/>
                        <a:latin typeface="Myriad"/>
                      </a:endParaRP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0" i="0">
                        <a:solidFill>
                          <a:srgbClr val="000000"/>
                        </a:solidFill>
                        <a:effectLst/>
                        <a:latin typeface="Myriad"/>
                      </a:endParaRP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0" i="0">
                        <a:solidFill>
                          <a:srgbClr val="000000"/>
                        </a:solidFill>
                        <a:effectLst/>
                        <a:latin typeface="Myriad"/>
                      </a:endParaRP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Myriad"/>
                      </a:endParaRPr>
                    </a:p>
                  </a:txBody>
                  <a:tcPr marL="45057" marR="28161" marT="9387" marB="9387" anchor="ctr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95B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34017934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D19F2AEC-35A0-DB4A-B7B9-955DE08F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16" y="6311900"/>
            <a:ext cx="4197217" cy="452554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4DAF064-EE96-9947-A745-483388272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1692" y="1407756"/>
            <a:ext cx="457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Sorted by Value of Production in Dollars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56BE3-4A38-BF48-8F9E-84F39407C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894"/>
          <a:stretch/>
        </p:blipFill>
        <p:spPr>
          <a:xfrm>
            <a:off x="9727159" y="6215814"/>
            <a:ext cx="228392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1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2CCF5-5A10-F043-8CA0-7BECBAB5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Covid-19 Impact on Corn and Soybean Prices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872CA4C-B246-1642-8B34-C07272C82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963" y="1429847"/>
            <a:ext cx="3367331" cy="474711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CB7E05-55C5-6F48-A011-CCF4AE357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16" y="6311900"/>
            <a:ext cx="4197217" cy="452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5C56B5-87CB-4D44-BDBF-9AB010F37B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894"/>
          <a:stretch/>
        </p:blipFill>
        <p:spPr>
          <a:xfrm>
            <a:off x="9727159" y="6215814"/>
            <a:ext cx="228392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2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38505-9F03-B142-B9C3-1C9C874CC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9" y="6311900"/>
            <a:ext cx="4197217" cy="452554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557D1E0-26E6-DD4B-9A33-4E28A783D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199733"/>
              </p:ext>
            </p:extLst>
          </p:nvPr>
        </p:nvGraphicFramePr>
        <p:xfrm>
          <a:off x="2277027" y="111951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6364E83A-5A0D-EA46-B8A4-F18D3ED5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Wisconsin Corn Usage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9ABE53-1D20-DB48-967F-5D9242E46F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414856"/>
              </p:ext>
            </p:extLst>
          </p:nvPr>
        </p:nvGraphicFramePr>
        <p:xfrm>
          <a:off x="63654" y="1276689"/>
          <a:ext cx="12064691" cy="521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4DBB786-1597-004F-95A3-0662A579A5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894"/>
          <a:stretch/>
        </p:blipFill>
        <p:spPr>
          <a:xfrm>
            <a:off x="9727159" y="6215814"/>
            <a:ext cx="228392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9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49CA-F717-2E4C-9E72-7F2633C2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22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Wisconsin Corn Production and Ethanol Plants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513148-B45A-A042-9A7B-A2C084783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428" y="1557338"/>
            <a:ext cx="5631143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EB3D55-B713-7145-85A7-1FA83C286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16" y="6311900"/>
            <a:ext cx="4197217" cy="452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028E2A-DFDC-3A4C-A3DA-B459D2ECA5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894"/>
          <a:stretch/>
        </p:blipFill>
        <p:spPr>
          <a:xfrm>
            <a:off x="9727159" y="6215814"/>
            <a:ext cx="228392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6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6791ADF5-123C-C343-A6DE-5C1D7D0E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Ethanol Consumption and Production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57808FF-2A1B-BB4E-A720-EE8A391B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800" dirty="0"/>
              <a:t>“Wisconsin’s nine ethanol plants produce more than 500 million gallons a year – making Wisconsin the ninth-largest ethanol producing state in the country.  These plants use more than 180 million bushels of corn each year – about 37 percent of the state’s corn crop. Ethanol production in Wisconsin generates $4.2 billion in economic activity, impacting 19,000 jobs, with $982 million in wages, and generates $306 million in taxes.”</a:t>
            </a:r>
            <a:r>
              <a:rPr lang="en-US" sz="1800" baseline="30000" dirty="0"/>
              <a:t>1 </a:t>
            </a:r>
          </a:p>
          <a:p>
            <a:pPr>
              <a:buFontTx/>
              <a:buChar char="-"/>
            </a:pPr>
            <a:r>
              <a:rPr lang="en-US" sz="1800" dirty="0"/>
              <a:t>2018 total US consumption of fuel ethanol was 14,485MMgal</a:t>
            </a:r>
            <a:r>
              <a:rPr lang="en-US" sz="1800" baseline="30000" dirty="0"/>
              <a:t>2</a:t>
            </a:r>
            <a:r>
              <a:rPr lang="en-US" sz="1800" dirty="0"/>
              <a:t>. 572MMgal was produced in Wisconsin.</a:t>
            </a:r>
            <a:r>
              <a:rPr lang="en-US" sz="1800" baseline="30000" dirty="0"/>
              <a:t>3 </a:t>
            </a:r>
            <a:endParaRPr lang="en-US" sz="1800" dirty="0"/>
          </a:p>
          <a:p>
            <a:pPr marL="0" indent="0">
              <a:buNone/>
            </a:pPr>
            <a:endParaRPr lang="en-US" sz="1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19F2AEC-35A0-DB4A-B7B9-955DE08F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16" y="6311900"/>
            <a:ext cx="4197217" cy="452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970696-F522-D240-84F0-D173549B1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894"/>
          <a:stretch/>
        </p:blipFill>
        <p:spPr>
          <a:xfrm>
            <a:off x="9727159" y="6215814"/>
            <a:ext cx="228392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59693-1526-A44C-B587-1E088A0F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8826-ED5F-254F-895F-9C8AC93F8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000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Ethanol</a:t>
            </a: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Wisconsin Corn, </a:t>
            </a: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2"/>
              </a:rPr>
              <a:t>https://wicorn.org/ethanol/</a:t>
            </a: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2) U.S. EIA, U.S. Monthly Energy Review March 2020, Table 10.3 Fuel Ethanol Overview, p.181, </a:t>
            </a: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3"/>
              </a:rPr>
              <a:t>https://www.eia.gov/totalenergy/data/monthly/pdf/sec10_7.pdf</a:t>
            </a: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3) U.S. EIA, U.S. Fuel Ethanol Plant Production Capacity, Nameplate Capacities of Fuel Ethanol Plants, January 2018 (Excel File) </a:t>
            </a:r>
          </a:p>
          <a:p>
            <a:pPr marL="0" indent="0">
              <a:buNone/>
            </a:pP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4) 2019 State Agriculture Overview </a:t>
            </a: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4"/>
              </a:rPr>
              <a:t>https://www.nass.usda.gov/Quick_Stats/Ag_Overview/stateOverview.php?state=WISCONSIN</a:t>
            </a:r>
            <a:endParaRPr lang="en-US" sz="2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5) University of Illinois </a:t>
            </a:r>
            <a:r>
              <a:rPr lang="en-US" sz="2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farmdocDaily</a:t>
            </a: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April 7, 2020 </a:t>
            </a: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5"/>
              </a:rPr>
              <a:t>https://farmdocdaily.illinois.edu/2020/04/revision-of-2020-crop-budgets-with-covid-19-induced-lower-corn-and-soybean-prices.html</a:t>
            </a:r>
            <a:endParaRPr lang="en-US" sz="2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6) Wisconsin Corn Production and Ethanol Plants </a:t>
            </a: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6"/>
              </a:rPr>
              <a:t>https://openei.org/w/images/e/ef/USDA-CE-Production-GIFmaps-WI.pdf</a:t>
            </a:r>
            <a:endParaRPr lang="en-US" sz="2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19F2AEC-35A0-DB4A-B7B9-955DE08FB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16" y="6311900"/>
            <a:ext cx="4197217" cy="452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DBE2E7-B44A-2444-B7B6-CD2C0A24FFC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0894"/>
          <a:stretch/>
        </p:blipFill>
        <p:spPr>
          <a:xfrm>
            <a:off x="9727159" y="6215814"/>
            <a:ext cx="228392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7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382</Words>
  <Application>Microsoft Macintosh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Myriad</vt:lpstr>
      <vt:lpstr>Segoe UI Historic</vt:lpstr>
      <vt:lpstr>Office Theme</vt:lpstr>
      <vt:lpstr>Impacts of Covid-19 on Wisconsin Corn Producers</vt:lpstr>
      <vt:lpstr>Economic Impact of Corn to Wisconsin</vt:lpstr>
      <vt:lpstr>Covid-19 Impact on Corn and Soybean Prices</vt:lpstr>
      <vt:lpstr>Wisconsin Corn Usage</vt:lpstr>
      <vt:lpstr>Wisconsin Corn Production and Ethanol Plants</vt:lpstr>
      <vt:lpstr>Ethanol Consumption and Production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DisasterTech Research Review</dc:title>
  <dc:creator>Taryn Otto</dc:creator>
  <cp:lastModifiedBy>Jahn Admin</cp:lastModifiedBy>
  <cp:revision>43</cp:revision>
  <cp:lastPrinted>2019-10-04T14:50:18Z</cp:lastPrinted>
  <dcterms:created xsi:type="dcterms:W3CDTF">2019-10-04T00:20:41Z</dcterms:created>
  <dcterms:modified xsi:type="dcterms:W3CDTF">2020-04-29T19:21:26Z</dcterms:modified>
</cp:coreProperties>
</file>