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sldIdLst>
    <p:sldId id="256" r:id="rId2"/>
    <p:sldId id="258" r:id="rId3"/>
    <p:sldId id="257" r:id="rId4"/>
    <p:sldId id="262" r:id="rId5"/>
    <p:sldId id="259" r:id="rId6"/>
    <p:sldId id="263" r:id="rId7"/>
    <p:sldId id="264" r:id="rId8"/>
    <p:sldId id="260" r:id="rId9"/>
    <p:sldId id="265" r:id="rId10"/>
    <p:sldId id="266" r:id="rId11"/>
    <p:sldId id="268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43"/>
  </p:normalViewPr>
  <p:slideViewPr>
    <p:cSldViewPr snapToGrid="0" snapToObjects="1">
      <p:cViewPr varScale="1">
        <p:scale>
          <a:sx n="131" d="100"/>
          <a:sy n="131" d="100"/>
        </p:scale>
        <p:origin x="376" y="1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8E91A1-62CA-434F-AEBC-F2CFE79353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07105E1-CE4B-EF4E-A15A-BD479306F4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38798D-E1A3-7147-BEAE-5D6C41B03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C2B77-5834-B54A-A0E8-52646B0452F9}" type="datetimeFigureOut">
              <a:rPr lang="en-US" smtClean="0"/>
              <a:t>4/29/20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D99E6F-CB0A-0240-B3E9-AF38A579FA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93BD01-09CC-F846-99DC-1A41CD9272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FCF1D-6EBC-B44A-ACA7-5BAE1ECEC6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9213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104430-2FC5-1F4D-B85B-BF0555F1C2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C56E6D6-2D38-4B4B-AFA1-FA7E97CE4B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230545-17BC-A148-AF27-2F6F02B522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C2B77-5834-B54A-A0E8-52646B0452F9}" type="datetimeFigureOut">
              <a:rPr lang="en-US" smtClean="0"/>
              <a:t>4/29/20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819ADE-20DC-D84A-91D6-CC65CBD3CE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2C25F0-0BCE-BC43-8156-20CFDD3F5F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FCF1D-6EBC-B44A-ACA7-5BAE1ECEC6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9810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9A301AE-4C6F-DF4A-9A68-4B8749DBAF3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A0F1604-43A3-A14D-8A52-9976E67CD4A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A2590B-51B0-E348-9D2F-9A8DE79E30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C2B77-5834-B54A-A0E8-52646B0452F9}" type="datetimeFigureOut">
              <a:rPr lang="en-US" smtClean="0"/>
              <a:t>4/29/20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BB9928-F230-0948-A239-9CF2C1E35D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C05ED6-BD83-5740-86D5-0FC0FD72F0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FCF1D-6EBC-B44A-ACA7-5BAE1ECEC6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8413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31FEBF-E0F7-7643-8AFE-ED20F5F166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83DF48-A6C6-9D46-B4D6-87C0C74F6D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2C9AAE-A8AD-4443-A2CE-3F2FE79DC8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C2B77-5834-B54A-A0E8-52646B0452F9}" type="datetimeFigureOut">
              <a:rPr lang="en-US" smtClean="0"/>
              <a:t>4/29/20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52F817-D3AC-1445-AE31-D1BB7E2A74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F147E0-A79D-4948-B8A4-D3EB1FD4C8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FCF1D-6EBC-B44A-ACA7-5BAE1ECEC6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8057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87D248-39F9-8249-967B-C76D6C839B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9CC53D-DE0C-BE40-9246-D299CB5447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F5A42A-0A84-004F-837C-A5DD9CBCD0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C2B77-5834-B54A-A0E8-52646B0452F9}" type="datetimeFigureOut">
              <a:rPr lang="en-US" smtClean="0"/>
              <a:t>4/29/20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0856C2-8E7C-EE44-9935-890DA5C4EF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282A9F-5B7A-2A48-992A-ECF9F8F91F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FCF1D-6EBC-B44A-ACA7-5BAE1ECEC6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6600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FC93E5-7145-E84A-A6BE-68C1A71D4F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E71B99-5AC8-5243-959F-5D5C790D13D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4261DCA-BB1F-194F-8DD0-4C2814EAD1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0AE2557-5E97-6744-9D56-B2FAD037A4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C2B77-5834-B54A-A0E8-52646B0452F9}" type="datetimeFigureOut">
              <a:rPr lang="en-US" smtClean="0"/>
              <a:t>4/29/20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6526C5-3753-9B4F-A351-76932B2828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DE3EEA1-07C1-0448-900F-93CB95EC8D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FCF1D-6EBC-B44A-ACA7-5BAE1ECEC6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3059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757761-66E3-DE45-B07A-AAB9491791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150D56-B6E1-A340-AB14-6C2FFFDE6E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35D29F0-34D0-CD4E-864C-991731398C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54063F6-A1F7-EB45-A7AD-0A19F3CE8F0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AFB60E4-DA29-7B4E-8366-AA2610A1963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1911ABF-71D4-6843-9059-C646B16108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C2B77-5834-B54A-A0E8-52646B0452F9}" type="datetimeFigureOut">
              <a:rPr lang="en-US" smtClean="0"/>
              <a:t>4/29/20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60A161C-D832-1B40-8424-68B8680E76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95E8D17-BE0C-6D4A-9806-96BB720A8C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FCF1D-6EBC-B44A-ACA7-5BAE1ECEC6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2663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2CA995-17C0-5E40-90F6-D8B7F2AC40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FC1E409-EE97-4B4C-B4A3-A56B5E99DC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C2B77-5834-B54A-A0E8-52646B0452F9}" type="datetimeFigureOut">
              <a:rPr lang="en-US" smtClean="0"/>
              <a:t>4/29/20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A71E249-3AA5-C441-9925-B425245E79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8060C31-62FC-9543-9138-E7C283E72A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FCF1D-6EBC-B44A-ACA7-5BAE1ECEC6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4786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9F6A7FA-AAB2-8B4D-B3C9-078EB96622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C2B77-5834-B54A-A0E8-52646B0452F9}" type="datetimeFigureOut">
              <a:rPr lang="en-US" smtClean="0"/>
              <a:t>4/29/20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76D6A84-0674-AA4C-AD31-42173F8A29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022B261-436B-F84C-92A7-36AD2465DB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FCF1D-6EBC-B44A-ACA7-5BAE1ECEC6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6858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6F3471-B6FE-CA4D-ACF1-2BFC498950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9CD1A5-9436-FF4A-83D5-0CD7480722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E141756-D989-914F-B888-332EACC95A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58D72EB-F093-1745-B626-FD19830C1E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C2B77-5834-B54A-A0E8-52646B0452F9}" type="datetimeFigureOut">
              <a:rPr lang="en-US" smtClean="0"/>
              <a:t>4/29/20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ACA7ED-147A-594D-B152-75DFE78A7A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6058E8-8C69-1F4F-A2C3-8C7C24B4C9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FCF1D-6EBC-B44A-ACA7-5BAE1ECEC6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1544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DA18B5-51D4-A747-B6AD-8F2E789176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FB0CEE5-357F-0849-B8E5-4F52666EF3C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6729C66-F4FF-0441-AACD-B2CB10918F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C92430-9CA7-0442-922D-57B2FE875B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C2B77-5834-B54A-A0E8-52646B0452F9}" type="datetimeFigureOut">
              <a:rPr lang="en-US" smtClean="0"/>
              <a:t>4/29/20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47FF47-8BDA-5C4C-92D6-F849BE1A15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7424D1-FA52-974F-AF65-A981697AA5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FCF1D-6EBC-B44A-ACA7-5BAE1ECEC6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7780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BC57B97-3F49-D046-A379-9FF8F8CA82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52B7E40-A16D-5349-97CB-87014FC3F8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9F8E00-A58C-7D46-8FB4-5683834A524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9C2B77-5834-B54A-A0E8-52646B0452F9}" type="datetimeFigureOut">
              <a:rPr lang="en-US" smtClean="0"/>
              <a:t>4/29/20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D2912D-2644-714F-9A74-3489ABEBC78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80A185-1CF5-4447-BE1F-DB0F21496A0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6FCF1D-6EBC-B44A-ACA7-5BAE1ECEC6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8799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hyperlink" Target="https://www.nytimes.com/2020/04/13/business/coronavirus-food-supply.html?smtyp=cur&amp;smid=tw-nytimes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inquirer.com/business/meat-plants-pennsylvania-cargill-jbs-souderton-covid-20200409.html" TargetMode="External"/><Relationship Id="rId13" Type="http://schemas.openxmlformats.org/officeDocument/2006/relationships/hyperlink" Target="https://www.desmoinesregister.com/story/news/2020/04/14/testing-rural-iowa-covid-19-coronavirus-tyson-food-pork-processing/2989203001/" TargetMode="External"/><Relationship Id="rId18" Type="http://schemas.openxmlformats.org/officeDocument/2006/relationships/image" Target="../media/image2.jpg"/><Relationship Id="rId3" Type="http://schemas.openxmlformats.org/officeDocument/2006/relationships/hyperlink" Target="https://www.smithfieldfoods.com/press-room/company-news/smithfield-foods-to-close-sioux-falls-sd-plant-indefinitely-amid-covid-19" TargetMode="External"/><Relationship Id="rId7" Type="http://schemas.openxmlformats.org/officeDocument/2006/relationships/hyperlink" Target="https://www.cpr.org/2020/04/13/state-closes-jbs-meatpacking-plant-for-at-least-two-weeks-while-workers-are-tested-for-covid-19/" TargetMode="External"/><Relationship Id="rId12" Type="http://schemas.openxmlformats.org/officeDocument/2006/relationships/hyperlink" Target="https://www.reuters.com/article/us-health-coronavirus-meat-factbox/factbox-coronavirus-spread-closes-north-american-meat-plants-idUSKCN21V09W" TargetMode="External"/><Relationship Id="rId17" Type="http://schemas.openxmlformats.org/officeDocument/2006/relationships/hyperlink" Target="https://www.nbc15.com/content/news/Nebraska-farmers-fear-euthanizing-hogs-as-meat-processing-plants-close-570012071.html" TargetMode="External"/><Relationship Id="rId2" Type="http://schemas.openxmlformats.org/officeDocument/2006/relationships/hyperlink" Target="https://www.startribune.com/sioux-falls-plant-closing-is-risk-to-pork-supply-but-plenty-of-others-are-open/569602452/?refresh=true" TargetMode="External"/><Relationship Id="rId16" Type="http://schemas.openxmlformats.org/officeDocument/2006/relationships/hyperlink" Target="https://thehill.com/business-a-lobbying/business-a-lobbying/494885-focus-grows-on-food-processing-plants-amid-new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nytimes.com/2020/04/09/us/coronavirus-chicken-meat-processing-plants-immigrants.html?searchResultPosition=1" TargetMode="External"/><Relationship Id="rId11" Type="http://schemas.openxmlformats.org/officeDocument/2006/relationships/hyperlink" Target="https://www.ecowatch.com/meat-processing-plants-coronavirus-2645711732.html?rebelltitem=1#rebelltitem1" TargetMode="External"/><Relationship Id="rId5" Type="http://schemas.openxmlformats.org/officeDocument/2006/relationships/hyperlink" Target="https://www.kcrg.com/content/news/Tyson-Foods-suspends-Columbus-Junction-plant-after-COVID-19-outbreak-569417671.html" TargetMode="External"/><Relationship Id="rId15" Type="http://schemas.openxmlformats.org/officeDocument/2006/relationships/hyperlink" Target="https://www.channel3000.com/green-bay-beef-production-facility-temporarily-closing-to-slow-spread-of-coronavirus/" TargetMode="External"/><Relationship Id="rId10" Type="http://schemas.openxmlformats.org/officeDocument/2006/relationships/hyperlink" Target="https://www.inquirer.com/jobs/labor/souderton-jbs-hazelton-cargil-meat-packing-workers-safety-osha-coronavirus-20200413.html" TargetMode="External"/><Relationship Id="rId19" Type="http://schemas.openxmlformats.org/officeDocument/2006/relationships/image" Target="../media/image3.png"/><Relationship Id="rId4" Type="http://schemas.openxmlformats.org/officeDocument/2006/relationships/hyperlink" Target="https://www.startribune.com/with-restaurants-closed-a-bacon-backup-is-building-in-minnesota-and-prices-are-plunging/569470222/" TargetMode="External"/><Relationship Id="rId9" Type="http://schemas.openxmlformats.org/officeDocument/2006/relationships/hyperlink" Target="https://www.startribune.com/smithfield-foods-closes-plants-in-wisconsin-missouri/569687722/" TargetMode="External"/><Relationship Id="rId14" Type="http://schemas.openxmlformats.org/officeDocument/2006/relationships/hyperlink" Target="https://www.startribune.com/jennie-o-closes-two-turkey-plants-in-willmar-after-14-workers-test-positive-for-covid-19/569926532/" TargetMode="Externa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s://thehill.com/policy/healthcare/494349-cdc-makes-recommendations-to-south-dakota-pork-plant-working-on-nationwide" TargetMode="External"/><Relationship Id="rId3" Type="http://schemas.openxmlformats.org/officeDocument/2006/relationships/hyperlink" Target="https://www.gazettextra.com/news/health_care/coronavirus/birds-eye-food-processing-plant-geneva-lake-manor-suffer-covid-19-outbreaks/article_3b3faa00-0ba9-5c82-896b-0bb15e517c2a.html#utm_campaign=blox&amp;utm_source=twitter&amp;utm_medium=social" TargetMode="External"/><Relationship Id="rId7" Type="http://schemas.openxmlformats.org/officeDocument/2006/relationships/hyperlink" Target="https://www.reuters.com/article/us-health-coronavirus-tyson-foods/tyson-to-shutter-beef-facility-as-workers-undergo-coronavirus-testing-idUSKCN2253BK" TargetMode="External"/><Relationship Id="rId12" Type="http://schemas.openxmlformats.org/officeDocument/2006/relationships/image" Target="../media/image3.png"/><Relationship Id="rId2" Type="http://schemas.openxmlformats.org/officeDocument/2006/relationships/hyperlink" Target="https://www.startribune.com/first-covid-19-case-confirmed-at-pork-plant-in-worthington-minn/569731152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chicagotribune.com/coronavirus/ct-nw-coronavirus-tyson-iowa-pork-plant-20200422-2w2cimeu2ffubeptn647hwaeyi-story.html" TargetMode="External"/><Relationship Id="rId11" Type="http://schemas.openxmlformats.org/officeDocument/2006/relationships/image" Target="../media/image2.jpg"/><Relationship Id="rId5" Type="http://schemas.openxmlformats.org/officeDocument/2006/relationships/hyperlink" Target="https://wrex.com/2020/04/21/outbreak-in-covid-19-cases-forces-shutdown-of-rochelle-foods-plant/" TargetMode="External"/><Relationship Id="rId10" Type="http://schemas.openxmlformats.org/officeDocument/2006/relationships/hyperlink" Target="https://abcnews.go.com/Politics/trump-sign-executive-order-meat-processing-plants-open/story?id=70389089" TargetMode="External"/><Relationship Id="rId4" Type="http://schemas.openxmlformats.org/officeDocument/2006/relationships/hyperlink" Target="https://finance.yahoo.com/news/iowa-sends-national-guard-troops-225054924.html" TargetMode="External"/><Relationship Id="rId9" Type="http://schemas.openxmlformats.org/officeDocument/2006/relationships/hyperlink" Target="https://www.reuters.com/article/us-health-coronavirus-tyson-foods/coronavirus-forces-tyson-foods-to-shutter-two-major-u-s-pork-plants-idUSKCN2241ZV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B2129476-EBDB-4A4A-ADDF-99A0B4FECC9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 t="23373" b="20377"/>
          <a:stretch/>
        </p:blipFill>
        <p:spPr>
          <a:xfrm>
            <a:off x="20" y="-1"/>
            <a:ext cx="12191980" cy="6857999"/>
          </a:xfrm>
          <a:prstGeom prst="rect">
            <a:avLst/>
          </a:prstGeom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969D5A25-79AA-B64B-9453-787738AD7ED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Covid-19 and the Impact on the U.S. Meatpacking Industry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A75E675-3538-F449-9AD8-820B9F398BF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1700" dirty="0">
                <a:solidFill>
                  <a:srgbClr val="FFFFFF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April 28, 2020</a:t>
            </a:r>
          </a:p>
          <a:p>
            <a:r>
              <a:rPr lang="en-US" sz="1700" dirty="0">
                <a:solidFill>
                  <a:srgbClr val="FFFFFF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Jahn Research Group</a:t>
            </a:r>
          </a:p>
          <a:p>
            <a:r>
              <a:rPr lang="en-US" sz="1700" dirty="0">
                <a:solidFill>
                  <a:srgbClr val="FFFFFF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Madison, Wisconsin</a:t>
            </a:r>
          </a:p>
        </p:txBody>
      </p:sp>
    </p:spTree>
    <p:extLst>
      <p:ext uri="{BB962C8B-B14F-4D97-AF65-F5344CB8AC3E}">
        <p14:creationId xmlns:p14="http://schemas.microsoft.com/office/powerpoint/2010/main" val="20745030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1F00C9-F8AB-3148-9A3F-23200150C6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en-US" sz="3500" b="1" dirty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Additional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768857-5B30-E74F-B1A4-F5F2890069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>
            <a:normAutofit fontScale="92500" lnSpcReduction="20000"/>
          </a:bodyPr>
          <a:lstStyle/>
          <a:p>
            <a:r>
              <a:rPr lang="en-US" dirty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“There are no government agencies tracking illnesses among food industry workers nationwide”</a:t>
            </a:r>
          </a:p>
          <a:p>
            <a:pPr lvl="1"/>
            <a:r>
              <a:rPr lang="en-US" dirty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  <a:hlinkClick r:id="rId2"/>
              </a:rPr>
              <a:t>https://www.nytimes.com/2020/04/13/business/coronavirus-food-supply.html?smtyp=cur&amp;smid=tw-nytimes</a:t>
            </a:r>
            <a:endParaRPr lang="en-US" dirty="0"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r>
              <a:rPr lang="en-US" dirty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Employees feel pressured to work</a:t>
            </a:r>
          </a:p>
          <a:p>
            <a:r>
              <a:rPr lang="en-US" dirty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Not only do plant closings affect employees, it also harms other plants production if they rely on others for certain products. E.g. Sioux Falls sends Martin City ham</a:t>
            </a:r>
          </a:p>
          <a:p>
            <a:r>
              <a:rPr lang="en-US" dirty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Many pigs of pigs will be euthanized if meatpacking capacity isn’t restored</a:t>
            </a:r>
          </a:p>
          <a:p>
            <a:pPr lvl="1"/>
            <a:r>
              <a:rPr lang="en-US" dirty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3 to 5 million pigs are expected to be euthanized</a:t>
            </a:r>
          </a:p>
          <a:p>
            <a:r>
              <a:rPr lang="en-US" dirty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Overall, 19% of pork production has been stopped as slaughterhouses continue to close</a:t>
            </a:r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D19F2AEC-35A0-DB4A-B7B9-955DE08FB9D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0916" y="6311900"/>
            <a:ext cx="4197217" cy="45255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45A5D32-5366-2840-9BF9-826C9CAADCFA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r="40894"/>
          <a:stretch/>
        </p:blipFill>
        <p:spPr>
          <a:xfrm>
            <a:off x="9727159" y="6215814"/>
            <a:ext cx="2283925" cy="548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96986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1F00C9-F8AB-3148-9A3F-23200150C6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en-US" sz="3500" b="1" dirty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768857-5B30-E74F-B1A4-F5F2890069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1223930" cy="4351338"/>
          </a:xfrm>
        </p:spPr>
        <p:txBody>
          <a:bodyPr vert="horz" lIns="91440" tIns="45720" rIns="91440" bIns="45720" rtlCol="0">
            <a:normAutofit fontScale="40000" lnSpcReduction="20000"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https://www.startribune.com/sioux-falls-plant-closing-is-risk-to-pork-supply-but-plenty-of-others-are-open/569602452/?refresh=true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(Sioux Falls plant)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https://www.smithfieldfoods.com/press-room/company-news/smithfield-foods-to-close-sioux-falls-sd-plant-indefinitely-amid-covid-19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(Smithfield Sioux Falls)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https://www.startribune.com/with-restaurants-closed-a-bacon-backup-is-building-in-minnesota-and-prices-are-plunging/569470222/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(Hog prices)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https://www.kcrg.com/content/news/Tyson-Foods-suspends-Columbus-Junction-plant-after-COVID-19-outbreak-569417671.html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(Tyson Iowa plant)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https://www.nytimes.com/2020/04/09/us/coronavirus-chicken-meat-processing-plants-immigrants.html?searchResultPosition=1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(Tyson Georgia)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https://www.cpr.org/2020/04/13/state-closes-jbs-meatpacking-plant-for-at-least-two-weeks-while-workers-are-tested-for-covid-19/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(JBS Greeley Colorado/Pennsylvania)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  <a:hlinkClick r:id="rId8"/>
              </a:rPr>
              <a:t>https://www.inquirer.com/business/meat-plants-pennsylvania-cargill-jbs-souderton-covid-20200409.html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(Cargill Hazleton Pa)</a:t>
            </a:r>
          </a:p>
          <a:p>
            <a:r>
              <a:rPr lang="en-US" dirty="0">
                <a:hlinkClick r:id="rId9"/>
              </a:rPr>
              <a:t>https://www.startribune.com/smithfield-foods-closes-plants-in-wisconsin-missouri/569687722/</a:t>
            </a:r>
            <a:r>
              <a:rPr lang="en-US" dirty="0"/>
              <a:t> (Wisconsin and Missouri)</a:t>
            </a:r>
          </a:p>
          <a:p>
            <a:r>
              <a:rPr lang="en-US" dirty="0">
                <a:hlinkClick r:id="rId10"/>
              </a:rPr>
              <a:t>https://www.inquirer.com/jobs/labor/souderton-jbs-hazelton-cargil-meat-packing-workers-safety-osha-coronavirus-20200413.html</a:t>
            </a:r>
            <a:r>
              <a:rPr lang="en-US" dirty="0"/>
              <a:t> (JBS Souderton PA)</a:t>
            </a:r>
          </a:p>
          <a:p>
            <a:r>
              <a:rPr lang="en-US" dirty="0">
                <a:hlinkClick r:id="rId11"/>
              </a:rPr>
              <a:t>https://www.ecowatch.com/meat-processing-plants-coronavirus-2645711732.html?rebelltitem=1#rebelltitem1</a:t>
            </a:r>
            <a:r>
              <a:rPr lang="en-US" dirty="0"/>
              <a:t> (List of plant closings)</a:t>
            </a:r>
          </a:p>
          <a:p>
            <a:r>
              <a:rPr lang="en-US" dirty="0">
                <a:hlinkClick r:id="rId12"/>
              </a:rPr>
              <a:t>https://www.reuters.com/article/us-health-coronavirus-meat-factbox/factbox-coronavirus-spread-closes-north-american-meat-plants-idUSKCN21V09W</a:t>
            </a:r>
            <a:r>
              <a:rPr lang="en-US" dirty="0"/>
              <a:t> (Similar list of plant closings)</a:t>
            </a:r>
          </a:p>
          <a:p>
            <a:r>
              <a:rPr lang="en-US" dirty="0">
                <a:hlinkClick r:id="rId13"/>
              </a:rPr>
              <a:t>https://www.desmoinesregister.com/story/news/2020/04/14/testing-rural-iowa-covid-19-coronavirus-tyson-food-pork-processing/2989203001/</a:t>
            </a:r>
            <a:r>
              <a:rPr lang="en-US" dirty="0"/>
              <a:t> (Columbus Junction, IA, COVID-19 cases #)</a:t>
            </a:r>
          </a:p>
          <a:p>
            <a:r>
              <a:rPr lang="en-US" dirty="0">
                <a:hlinkClick r:id="rId14"/>
              </a:rPr>
              <a:t>https://www.startribune.com/jennie-o-closes-two-turkey-plants-in-willmar-after-14-workers-test-positive-for-covid-19/569926532/</a:t>
            </a:r>
            <a:r>
              <a:rPr lang="en-US" dirty="0"/>
              <a:t> (Jennie-O Willmar MN)</a:t>
            </a:r>
          </a:p>
          <a:p>
            <a:r>
              <a:rPr lang="en-US" dirty="0">
                <a:hlinkClick r:id="rId15"/>
              </a:rPr>
              <a:t>https://www.channel3000.com/green-bay-beef-production-facility-temporarily-closing-to-slow-spread-of-coronavirus/</a:t>
            </a:r>
            <a:r>
              <a:rPr lang="en-US" dirty="0"/>
              <a:t> (JBS Green Bay)</a:t>
            </a:r>
          </a:p>
          <a:p>
            <a:r>
              <a:rPr lang="en-US" dirty="0">
                <a:hlinkClick r:id="rId16"/>
              </a:rPr>
              <a:t>https://thehill.com/business-a-lobbying/business-a-lobbying/494885-focus-grows-on-food-processing-plants-amid-new</a:t>
            </a:r>
            <a:r>
              <a:rPr lang="en-US" dirty="0"/>
              <a:t> (JBS Green Bay)</a:t>
            </a:r>
          </a:p>
          <a:p>
            <a:r>
              <a:rPr lang="en-US" dirty="0">
                <a:hlinkClick r:id="rId17"/>
              </a:rPr>
              <a:t>https://www.nbc15.com/content/news/Nebraska-farmers-fear-euthanizing-hogs-as-meat-processing-plants-close-570012071.html</a:t>
            </a:r>
            <a:r>
              <a:rPr lang="en-US" dirty="0"/>
              <a:t> (Hog euthanizing) </a:t>
            </a:r>
          </a:p>
          <a:p>
            <a:endParaRPr lang="en-US" dirty="0"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D19F2AEC-35A0-DB4A-B7B9-955DE08FB9D2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180916" y="6311900"/>
            <a:ext cx="4197217" cy="45255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FC37F8D-E4F3-B046-872A-1869F239B557}"/>
              </a:ext>
            </a:extLst>
          </p:cNvPr>
          <p:cNvPicPr>
            <a:picLocks noChangeAspect="1"/>
          </p:cNvPicPr>
          <p:nvPr/>
        </p:nvPicPr>
        <p:blipFill rotWithShape="1">
          <a:blip r:embed="rId19"/>
          <a:srcRect r="40894"/>
          <a:stretch/>
        </p:blipFill>
        <p:spPr>
          <a:xfrm>
            <a:off x="9727159" y="6215814"/>
            <a:ext cx="2283925" cy="548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68388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1F00C9-F8AB-3148-9A3F-23200150C6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en-US" sz="3500" b="1" dirty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768857-5B30-E74F-B1A4-F5F2890069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1353800" cy="4351338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1200" dirty="0">
                <a:hlinkClick r:id="rId2"/>
              </a:rPr>
              <a:t>https://www.startribune.com/first-covid-19-case-confirmed-at-pork-plant-in-worthington-minn/569731152/</a:t>
            </a:r>
            <a:r>
              <a:rPr lang="en-US" sz="1200" dirty="0"/>
              <a:t> (Worthington Minnesota)</a:t>
            </a:r>
          </a:p>
          <a:p>
            <a:r>
              <a:rPr lang="en-US" sz="1200" dirty="0">
                <a:hlinkClick r:id="rId3"/>
              </a:rPr>
              <a:t>https://www.gazettextra.com/news/health_care/coronavirus/birds-eye-food-processing-plant-geneva-lake-manor-suffer-covid-19-outbreaks/article_3b3faa00-0ba9-5c82-896b-0bb15e517c2a.html#utm_campaign=blox&amp;utm_source=twitter&amp;utm_medium=social</a:t>
            </a:r>
            <a:r>
              <a:rPr lang="en-US" sz="1200" dirty="0"/>
              <a:t> (Birds Eye)</a:t>
            </a:r>
          </a:p>
          <a:p>
            <a:r>
              <a:rPr lang="en-US" sz="1200" dirty="0">
                <a:hlinkClick r:id="rId4"/>
              </a:rPr>
              <a:t>https://finance.yahoo.com/news/iowa-sends-national-guard-troops-225054924.html</a:t>
            </a:r>
            <a:r>
              <a:rPr lang="en-US" sz="1200" dirty="0"/>
              <a:t> (Iowa National Guard)</a:t>
            </a:r>
          </a:p>
          <a:p>
            <a:r>
              <a:rPr lang="en-US" sz="1200" dirty="0">
                <a:hlinkClick r:id="rId5"/>
              </a:rPr>
              <a:t>https://wrex.com/2020/04/21/outbreak-in-covid-19-cases-forces-shutdown-of-rochelle-foods-plant/</a:t>
            </a:r>
            <a:r>
              <a:rPr lang="en-US" sz="1200" dirty="0"/>
              <a:t> (Rochelle, IL)</a:t>
            </a:r>
          </a:p>
          <a:p>
            <a:r>
              <a:rPr lang="en-US" sz="1200" dirty="0">
                <a:hlinkClick r:id="rId6"/>
              </a:rPr>
              <a:t>https://www.chicagotribune.com/coronavirus/ct-nw-coronavirus-tyson-iowa-pork-plant-20200422-2w2cimeu2ffubeptn647hwaeyi-story.html</a:t>
            </a:r>
            <a:r>
              <a:rPr lang="en-US" sz="1200" dirty="0"/>
              <a:t> (Waterloo Iowa)</a:t>
            </a:r>
          </a:p>
          <a:p>
            <a:r>
              <a:rPr lang="en-US" sz="1200" dirty="0">
                <a:hlinkClick r:id="rId7"/>
              </a:rPr>
              <a:t>https://www.reuters.com/article/us-health-coronavirus-tyson-foods/tyson-to-shutter-beef-facility-as-workers-undergo-coronavirus-testing-idUSKCN2253BK</a:t>
            </a:r>
            <a:r>
              <a:rPr lang="en-US" sz="1200" dirty="0"/>
              <a:t> (Pasco Washington)</a:t>
            </a:r>
          </a:p>
          <a:p>
            <a:r>
              <a:rPr lang="en-US" sz="1200" dirty="0">
                <a:hlinkClick r:id="rId8"/>
              </a:rPr>
              <a:t>https://thehill.com/policy/healthcare/494349-cdc-makes-recommendations-to-south-dakota-pork-plant-working-on-nationwide</a:t>
            </a:r>
            <a:r>
              <a:rPr lang="en-US" sz="1200" dirty="0"/>
              <a:t> (Sioux falls CDC)</a:t>
            </a:r>
          </a:p>
          <a:p>
            <a:r>
              <a:rPr lang="en-US" sz="1200" dirty="0">
                <a:hlinkClick r:id="rId9"/>
              </a:rPr>
              <a:t>https://www.reuters.com/article/us-health-coronavirus-tyson-foods/coronavirus-forces-tyson-foods-to-shutter-two-major-u-s-pork-plants-idUSKCN2241ZV</a:t>
            </a:r>
            <a:r>
              <a:rPr lang="en-US" sz="1200" dirty="0"/>
              <a:t> (Tyson- Logansport and Waterloo</a:t>
            </a:r>
          </a:p>
          <a:p>
            <a:r>
              <a:rPr lang="en-US" sz="1200" dirty="0">
                <a:hlinkClick r:id="rId10"/>
              </a:rPr>
              <a:t>https://abcnews.go.com/Politics/trump-sign-executive-order-meat-processing-plants-open/story?id=70389089</a:t>
            </a:r>
            <a:r>
              <a:rPr lang="en-US" sz="1200" dirty="0"/>
              <a:t> (Executive order)</a:t>
            </a:r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D19F2AEC-35A0-DB4A-B7B9-955DE08FB9D2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80916" y="6311900"/>
            <a:ext cx="4197217" cy="45255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F61E71D-F371-E946-8A34-797C41ADE4E9}"/>
              </a:ext>
            </a:extLst>
          </p:cNvPr>
          <p:cNvPicPr>
            <a:picLocks noChangeAspect="1"/>
          </p:cNvPicPr>
          <p:nvPr/>
        </p:nvPicPr>
        <p:blipFill rotWithShape="1">
          <a:blip r:embed="rId12"/>
          <a:srcRect r="40894"/>
          <a:stretch/>
        </p:blipFill>
        <p:spPr>
          <a:xfrm>
            <a:off x="9727159" y="6215814"/>
            <a:ext cx="2283925" cy="548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10477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F7CB557F-FA3D-0C41-A414-10CB948536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500" b="1" dirty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Food Processing Plant Closings in the United States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AF37203D-09A4-354B-9D8E-4C93926F41D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Smithfield Foods</a:t>
            </a:r>
          </a:p>
          <a:p>
            <a:pPr lvl="1"/>
            <a:r>
              <a:rPr lang="en-US" dirty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Sioux Falls pork processing plant</a:t>
            </a:r>
          </a:p>
          <a:p>
            <a:pPr lvl="2"/>
            <a:r>
              <a:rPr lang="en-US" dirty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Closed indefinitely</a:t>
            </a:r>
          </a:p>
          <a:p>
            <a:pPr lvl="1"/>
            <a:r>
              <a:rPr lang="en-US" dirty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Cudahy, Wisconsin dry sausage and bacon</a:t>
            </a:r>
          </a:p>
          <a:p>
            <a:pPr lvl="2"/>
            <a:r>
              <a:rPr lang="en-US" dirty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Closed for two weeks for deep cleaning and sanitation</a:t>
            </a:r>
          </a:p>
          <a:p>
            <a:pPr lvl="1"/>
            <a:r>
              <a:rPr lang="en-US" dirty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Martin City, Missouri pork processing</a:t>
            </a:r>
          </a:p>
          <a:p>
            <a:pPr lvl="2"/>
            <a:r>
              <a:rPr lang="en-US" dirty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Closed indefinitely</a:t>
            </a:r>
          </a:p>
          <a:p>
            <a:r>
              <a:rPr lang="en-US" dirty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Tyson Foods</a:t>
            </a:r>
          </a:p>
          <a:p>
            <a:pPr lvl="1"/>
            <a:r>
              <a:rPr lang="en-US" dirty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Columbus Junction, Iowa pork plant closed</a:t>
            </a:r>
          </a:p>
          <a:p>
            <a:pPr lvl="1"/>
            <a:r>
              <a:rPr lang="en-US" dirty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Waterloo, Iowa pork plant</a:t>
            </a:r>
          </a:p>
          <a:p>
            <a:pPr lvl="2"/>
            <a:r>
              <a:rPr lang="en-US" dirty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Closed indefinitely</a:t>
            </a:r>
          </a:p>
          <a:p>
            <a:pPr lvl="1"/>
            <a:r>
              <a:rPr lang="en-US" dirty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Pasco, Washington beef plant </a:t>
            </a:r>
          </a:p>
          <a:p>
            <a:pPr lvl="2"/>
            <a:r>
              <a:rPr lang="en-US" dirty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Closed to test employees for COVID-19</a:t>
            </a:r>
          </a:p>
          <a:p>
            <a:pPr lvl="1"/>
            <a:r>
              <a:rPr lang="en-US" dirty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Logansport, Indiana</a:t>
            </a:r>
          </a:p>
          <a:p>
            <a:pPr lvl="2"/>
            <a:r>
              <a:rPr lang="en-US" dirty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Closed to test employees</a:t>
            </a:r>
          </a:p>
          <a:p>
            <a:endParaRPr lang="en-US" dirty="0"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3D931AA-00D2-BB4F-A7E6-AA4517772D0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JBS USA</a:t>
            </a:r>
          </a:p>
          <a:p>
            <a:pPr lvl="1"/>
            <a:r>
              <a:rPr lang="en-US" dirty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Greeley, Colorado beef packing plant </a:t>
            </a:r>
          </a:p>
          <a:p>
            <a:pPr lvl="2"/>
            <a:r>
              <a:rPr lang="en-US" dirty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Closed until April 24</a:t>
            </a:r>
          </a:p>
          <a:p>
            <a:pPr lvl="1"/>
            <a:r>
              <a:rPr lang="en-US" dirty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Souderton, Pennsylvania beef packing plant</a:t>
            </a:r>
          </a:p>
          <a:p>
            <a:pPr lvl="2"/>
            <a:r>
              <a:rPr lang="en-US" dirty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Closed until April 16</a:t>
            </a:r>
          </a:p>
          <a:p>
            <a:pPr lvl="1"/>
            <a:r>
              <a:rPr lang="en-US" dirty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Worthington, Minnesota</a:t>
            </a:r>
          </a:p>
          <a:p>
            <a:pPr lvl="2"/>
            <a:r>
              <a:rPr lang="en-US" dirty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Closed indefinitely</a:t>
            </a:r>
          </a:p>
          <a:p>
            <a:pPr lvl="1"/>
            <a:r>
              <a:rPr lang="en-US" dirty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Green Bay, Wisconsin</a:t>
            </a:r>
          </a:p>
          <a:p>
            <a:pPr lvl="2"/>
            <a:r>
              <a:rPr lang="en-US" dirty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Temporary closure of beef production facility</a:t>
            </a:r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3938505-9F03-B142-B9C3-1C9C874CC1C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8419" y="6311900"/>
            <a:ext cx="4197217" cy="452554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8861CB18-66E3-1140-9820-98A56521BEDD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40894"/>
          <a:stretch/>
        </p:blipFill>
        <p:spPr>
          <a:xfrm>
            <a:off x="9727159" y="6215814"/>
            <a:ext cx="2283925" cy="548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14994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4F7EC74-5ADB-F846-A4E0-4087DBDD04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en-US" sz="3500" b="1" dirty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Closings Continued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983EA0D-3926-9D4D-ACB8-C301AA7B1BD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 vert="horz" lIns="91440" tIns="45720" rIns="91440" bIns="45720" rtlCol="0">
            <a:normAutofit fontScale="92500"/>
          </a:bodyPr>
          <a:lstStyle/>
          <a:p>
            <a:r>
              <a:rPr lang="en-US" dirty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Aurora Packing Company</a:t>
            </a:r>
          </a:p>
          <a:p>
            <a:pPr lvl="1"/>
            <a:r>
              <a:rPr lang="en-US" dirty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Closed beef plant in Aurora, Illinois</a:t>
            </a:r>
          </a:p>
          <a:p>
            <a:r>
              <a:rPr lang="en-US" dirty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Cargill</a:t>
            </a:r>
          </a:p>
          <a:p>
            <a:pPr lvl="1"/>
            <a:r>
              <a:rPr lang="en-US" dirty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Hazleton, Pennsylvania beef and pork plant closed</a:t>
            </a:r>
          </a:p>
          <a:p>
            <a:pPr lvl="2"/>
            <a:r>
              <a:rPr lang="en-US" dirty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Will reopen “as soon as it is safe to do so.”</a:t>
            </a:r>
          </a:p>
          <a:p>
            <a:r>
              <a:rPr lang="en-US" dirty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Birds Eye</a:t>
            </a:r>
          </a:p>
          <a:p>
            <a:pPr lvl="1"/>
            <a:r>
              <a:rPr lang="en-US" dirty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Darien WI, vegetable processing plant</a:t>
            </a:r>
          </a:p>
          <a:p>
            <a:pPr lvl="2"/>
            <a:r>
              <a:rPr lang="en-US" dirty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Operations suspended until April 27</a:t>
            </a:r>
          </a:p>
          <a:p>
            <a:endParaRPr lang="en-US" dirty="0"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8CC5000-2B58-5C48-8188-BB296509372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r>
              <a:rPr lang="en-US" dirty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Hormel Foods</a:t>
            </a:r>
          </a:p>
          <a:p>
            <a:pPr lvl="1"/>
            <a:r>
              <a:rPr lang="en-US" dirty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Rochelle, IL pork plant</a:t>
            </a:r>
          </a:p>
          <a:p>
            <a:pPr lvl="2"/>
            <a:r>
              <a:rPr lang="en-US" dirty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Closed for two weeks</a:t>
            </a:r>
          </a:p>
          <a:p>
            <a:r>
              <a:rPr lang="en-US" dirty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National Beef Packing Company</a:t>
            </a:r>
          </a:p>
          <a:p>
            <a:pPr lvl="1"/>
            <a:r>
              <a:rPr lang="en-US" dirty="0" err="1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Tama</a:t>
            </a:r>
            <a:r>
              <a:rPr lang="en-US" dirty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, Iowa plant </a:t>
            </a:r>
          </a:p>
          <a:p>
            <a:pPr lvl="2"/>
            <a:r>
              <a:rPr lang="en-US" dirty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Cattle slaughtering suspended until the week of April 20</a:t>
            </a:r>
          </a:p>
          <a:p>
            <a:r>
              <a:rPr lang="en-US" dirty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Jennie-O</a:t>
            </a:r>
          </a:p>
          <a:p>
            <a:pPr lvl="1"/>
            <a:r>
              <a:rPr lang="en-US" dirty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Willmar, Minnesota</a:t>
            </a:r>
          </a:p>
          <a:p>
            <a:pPr lvl="2"/>
            <a:r>
              <a:rPr lang="en-US" dirty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Two turkey plants closed indefinitely</a:t>
            </a:r>
          </a:p>
          <a:p>
            <a:endParaRPr lang="en-US" dirty="0"/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D19F2AEC-35A0-DB4A-B7B9-955DE08FB9D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0916" y="6311900"/>
            <a:ext cx="4197217" cy="45255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0A04145-1296-864B-AC88-9CEB1C65E6E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40894"/>
          <a:stretch/>
        </p:blipFill>
        <p:spPr>
          <a:xfrm>
            <a:off x="9727159" y="6215814"/>
            <a:ext cx="2283925" cy="548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64568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4F7EC74-5ADB-F846-A4E0-4087DBDD04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en-US" sz="3500" b="1" dirty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Plant Statistics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983EA0D-3926-9D4D-ACB8-C301AA7B1B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>
            <a:normAutofit fontScale="70000" lnSpcReduction="20000"/>
          </a:bodyPr>
          <a:lstStyle/>
          <a:p>
            <a:r>
              <a:rPr lang="en-US" dirty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Smithfield Foods</a:t>
            </a:r>
          </a:p>
          <a:p>
            <a:pPr lvl="1"/>
            <a:r>
              <a:rPr lang="en-US" dirty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Sioux Falls plant</a:t>
            </a:r>
          </a:p>
          <a:p>
            <a:pPr lvl="2"/>
            <a:r>
              <a:rPr lang="en-US" sz="2200" dirty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Nation’s ninth largest plant by capacity</a:t>
            </a:r>
          </a:p>
          <a:p>
            <a:pPr lvl="2"/>
            <a:r>
              <a:rPr lang="en-US" sz="2200" dirty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Processes 19,500 hogs a day</a:t>
            </a:r>
          </a:p>
          <a:p>
            <a:pPr lvl="2"/>
            <a:r>
              <a:rPr lang="en-US" sz="2200" dirty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Supplies 130 million servings of food per week</a:t>
            </a:r>
          </a:p>
          <a:p>
            <a:pPr lvl="2"/>
            <a:r>
              <a:rPr lang="en-US" sz="2200" dirty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Employs 3,700 people</a:t>
            </a:r>
          </a:p>
          <a:p>
            <a:pPr lvl="3"/>
            <a:r>
              <a:rPr lang="en-US" sz="2000" dirty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COVID-19 cases jumped from 80 to 300 before closure (6% increase)</a:t>
            </a:r>
          </a:p>
          <a:p>
            <a:pPr lvl="3"/>
            <a:r>
              <a:rPr lang="en-US" sz="2000" dirty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Case number continues to rise and is now around 800</a:t>
            </a:r>
          </a:p>
          <a:p>
            <a:pPr lvl="4"/>
            <a:r>
              <a:rPr lang="en-US" sz="2000" dirty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More than 600 positive cases directly tied to plant</a:t>
            </a:r>
          </a:p>
          <a:p>
            <a:pPr lvl="2"/>
            <a:r>
              <a:rPr lang="en-US" sz="2200" dirty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Over 550 independent family farmers supply the plant</a:t>
            </a:r>
          </a:p>
          <a:p>
            <a:pPr lvl="1"/>
            <a:r>
              <a:rPr lang="en-US" sz="2600" dirty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Wisconsin and Missouri plants</a:t>
            </a:r>
          </a:p>
          <a:p>
            <a:pPr lvl="2"/>
            <a:r>
              <a:rPr lang="en-US" sz="2200" dirty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Over 1,000 workers at the Cudahy plant</a:t>
            </a:r>
          </a:p>
          <a:p>
            <a:pPr lvl="2"/>
            <a:r>
              <a:rPr lang="en-US" sz="2200" dirty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Martin City plant, 400+ employees, six to nine people contracted COVID-19</a:t>
            </a:r>
          </a:p>
          <a:p>
            <a:pPr lvl="2"/>
            <a:r>
              <a:rPr lang="en-US" sz="2200" dirty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Sioux falls supplies Martin City with hams</a:t>
            </a:r>
          </a:p>
          <a:p>
            <a:r>
              <a:rPr lang="en-US" dirty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Cargill</a:t>
            </a:r>
          </a:p>
          <a:p>
            <a:pPr lvl="1"/>
            <a:r>
              <a:rPr lang="en-US" dirty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Hazleton, Pa</a:t>
            </a:r>
          </a:p>
          <a:p>
            <a:pPr lvl="2"/>
            <a:r>
              <a:rPr lang="en-US" dirty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900 worker plant</a:t>
            </a:r>
          </a:p>
          <a:p>
            <a:pPr lvl="2"/>
            <a:r>
              <a:rPr lang="en-US" dirty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162+ hourly workers tested positive for COVID-19</a:t>
            </a:r>
            <a:endParaRPr lang="en-US" sz="2600" dirty="0"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D19F2AEC-35A0-DB4A-B7B9-955DE08FB9D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0916" y="6311900"/>
            <a:ext cx="4197217" cy="452554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C695F8A8-C806-DB4C-8AFF-3C72E18C726D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40894"/>
          <a:stretch/>
        </p:blipFill>
        <p:spPr>
          <a:xfrm>
            <a:off x="9727159" y="6215814"/>
            <a:ext cx="2283925" cy="548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08575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1F00C9-F8AB-3148-9A3F-23200150C6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en-US" sz="3500" b="1" dirty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Plant Statistics Continued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768857-5B30-E74F-B1A4-F5F2890069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>
            <a:normAutofit fontScale="62500" lnSpcReduction="20000"/>
          </a:bodyPr>
          <a:lstStyle/>
          <a:p>
            <a:r>
              <a:rPr lang="en-US" dirty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JBS</a:t>
            </a:r>
          </a:p>
          <a:p>
            <a:pPr lvl="1"/>
            <a:r>
              <a:rPr lang="en-US" dirty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Greeley, CO</a:t>
            </a:r>
          </a:p>
          <a:p>
            <a:pPr lvl="2"/>
            <a:r>
              <a:rPr lang="en-US" dirty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Four worker deaths due to COVID-19</a:t>
            </a:r>
          </a:p>
          <a:p>
            <a:pPr lvl="2"/>
            <a:r>
              <a:rPr lang="en-US" dirty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6,000 employees</a:t>
            </a:r>
          </a:p>
          <a:p>
            <a:pPr lvl="2"/>
            <a:r>
              <a:rPr lang="en-US" dirty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Slaughters 5,400 cattle a day (~5% of total U.S. daily slaughter)</a:t>
            </a:r>
          </a:p>
          <a:p>
            <a:pPr lvl="1"/>
            <a:r>
              <a:rPr lang="en-US" dirty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Souderton, PA</a:t>
            </a:r>
          </a:p>
          <a:p>
            <a:pPr lvl="2"/>
            <a:r>
              <a:rPr lang="en-US" dirty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Almost 1,400 employees</a:t>
            </a:r>
          </a:p>
          <a:p>
            <a:pPr lvl="2"/>
            <a:r>
              <a:rPr lang="en-US" dirty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At least one death due to COVID-19 complications</a:t>
            </a:r>
          </a:p>
          <a:p>
            <a:pPr lvl="1"/>
            <a:r>
              <a:rPr lang="en-US" dirty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Worthington, MN</a:t>
            </a:r>
          </a:p>
          <a:p>
            <a:pPr lvl="2"/>
            <a:r>
              <a:rPr lang="en-US" dirty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Employs 2,000 workers</a:t>
            </a:r>
          </a:p>
          <a:p>
            <a:pPr lvl="2"/>
            <a:r>
              <a:rPr lang="en-US" dirty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Produces more than 4% of national pork supply</a:t>
            </a:r>
          </a:p>
          <a:p>
            <a:pPr lvl="2"/>
            <a:r>
              <a:rPr lang="en-US" dirty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33 confirmed cases of COVID-19 at plant</a:t>
            </a:r>
          </a:p>
          <a:p>
            <a:pPr lvl="1"/>
            <a:r>
              <a:rPr lang="en-US" dirty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Green Bay, WI</a:t>
            </a:r>
          </a:p>
          <a:p>
            <a:pPr lvl="2"/>
            <a:r>
              <a:rPr lang="en-US" dirty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1,200 employees</a:t>
            </a:r>
          </a:p>
          <a:p>
            <a:pPr lvl="2"/>
            <a:r>
              <a:rPr lang="en-US" dirty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189 cases linked to JBS Packerland</a:t>
            </a:r>
          </a:p>
          <a:p>
            <a:pPr lvl="2"/>
            <a:r>
              <a:rPr lang="en-US" dirty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Plant feeds 3.2 million Americans a day</a:t>
            </a:r>
          </a:p>
          <a:p>
            <a:r>
              <a:rPr lang="en-US" dirty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Birds Eye</a:t>
            </a:r>
          </a:p>
          <a:p>
            <a:pPr lvl="1"/>
            <a:r>
              <a:rPr lang="en-US" dirty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Darian, WI</a:t>
            </a:r>
          </a:p>
          <a:p>
            <a:pPr lvl="2"/>
            <a:r>
              <a:rPr lang="en-US" dirty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Approx. 20 employees tested positive for COVID-19</a:t>
            </a:r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D19F2AEC-35A0-DB4A-B7B9-955DE08FB9D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0916" y="6311900"/>
            <a:ext cx="4197217" cy="45255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2EA0A246-65FE-F64C-AD4D-400EEB59192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40894"/>
          <a:stretch/>
        </p:blipFill>
        <p:spPr>
          <a:xfrm>
            <a:off x="9727159" y="6215814"/>
            <a:ext cx="2283925" cy="548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05702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768857-5B30-E74F-B1A4-F5F2890069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>
            <a:normAutofit fontScale="55000" lnSpcReduction="20000"/>
          </a:bodyPr>
          <a:lstStyle/>
          <a:p>
            <a:r>
              <a:rPr lang="en-US" dirty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National Beef Company</a:t>
            </a:r>
          </a:p>
          <a:p>
            <a:pPr lvl="1"/>
            <a:r>
              <a:rPr lang="en-US" dirty="0" err="1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Tama</a:t>
            </a:r>
            <a:r>
              <a:rPr lang="en-US" dirty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, Iowa</a:t>
            </a:r>
          </a:p>
          <a:p>
            <a:pPr lvl="2"/>
            <a:r>
              <a:rPr lang="en-US" dirty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500+ employees</a:t>
            </a:r>
          </a:p>
          <a:p>
            <a:pPr lvl="2"/>
            <a:r>
              <a:rPr lang="en-US" dirty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177 cases of COVID-9</a:t>
            </a:r>
          </a:p>
          <a:p>
            <a:r>
              <a:rPr lang="en-US" dirty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Tyson Foods</a:t>
            </a:r>
          </a:p>
          <a:p>
            <a:pPr lvl="1"/>
            <a:r>
              <a:rPr lang="en-US" dirty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Columbus Junction, Iowa</a:t>
            </a:r>
          </a:p>
          <a:p>
            <a:pPr lvl="2"/>
            <a:r>
              <a:rPr lang="en-US" dirty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186+ employee cases of COVID-19</a:t>
            </a:r>
          </a:p>
          <a:p>
            <a:pPr lvl="2"/>
            <a:r>
              <a:rPr lang="en-US" dirty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About 1,400 employees</a:t>
            </a:r>
          </a:p>
          <a:p>
            <a:pPr lvl="2"/>
            <a:r>
              <a:rPr lang="en-US" dirty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Iowa National Guard activated to help with testing and contact tracing</a:t>
            </a:r>
          </a:p>
          <a:p>
            <a:pPr lvl="1"/>
            <a:r>
              <a:rPr lang="en-US" dirty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Three employees died from coronavirus in Camilla, Georgia</a:t>
            </a:r>
          </a:p>
          <a:p>
            <a:pPr lvl="2"/>
            <a:r>
              <a:rPr lang="en-US" dirty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Forced to come to work even though they were sick</a:t>
            </a:r>
          </a:p>
          <a:p>
            <a:pPr lvl="2"/>
            <a:r>
              <a:rPr lang="en-US" dirty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2,100 workers offered $500 bonus if they worked April, May and June without missing a day</a:t>
            </a:r>
          </a:p>
          <a:p>
            <a:pPr lvl="1"/>
            <a:r>
              <a:rPr lang="en-US" dirty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Waterloo, Iowa</a:t>
            </a:r>
          </a:p>
          <a:p>
            <a:pPr lvl="2"/>
            <a:r>
              <a:rPr lang="en-US" dirty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2,800 employees</a:t>
            </a:r>
          </a:p>
          <a:p>
            <a:pPr lvl="2"/>
            <a:r>
              <a:rPr lang="en-US" dirty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Process 19,500 hogs per day</a:t>
            </a:r>
          </a:p>
          <a:p>
            <a:pPr lvl="2"/>
            <a:r>
              <a:rPr lang="en-US" dirty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180+ infections</a:t>
            </a:r>
          </a:p>
          <a:p>
            <a:pPr lvl="1"/>
            <a:r>
              <a:rPr lang="en-US" dirty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Pasco, Washington</a:t>
            </a:r>
          </a:p>
          <a:p>
            <a:pPr lvl="2"/>
            <a:r>
              <a:rPr lang="en-US" dirty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1,400 employees</a:t>
            </a:r>
          </a:p>
          <a:p>
            <a:pPr lvl="1"/>
            <a:r>
              <a:rPr lang="en-US" dirty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Logansport, Indiana</a:t>
            </a:r>
          </a:p>
          <a:p>
            <a:pPr lvl="2"/>
            <a:r>
              <a:rPr lang="en-US" dirty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2,200+ employees</a:t>
            </a:r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D19F2AEC-35A0-DB4A-B7B9-955DE08FB9D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0916" y="6311900"/>
            <a:ext cx="4197217" cy="452554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E43D676A-B534-FA44-8F51-E02505D383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en-US" sz="3500" b="1" dirty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Plant Statistics Continued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5B4C82E-8521-1B47-A7E1-EAFB038DB90A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40894"/>
          <a:stretch/>
        </p:blipFill>
        <p:spPr>
          <a:xfrm>
            <a:off x="9727159" y="6215814"/>
            <a:ext cx="2283925" cy="548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40014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768857-5B30-E74F-B1A4-F5F2890069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>
            <a:normAutofit/>
          </a:bodyPr>
          <a:lstStyle/>
          <a:p>
            <a:r>
              <a:rPr lang="en-US" dirty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Jennie-O</a:t>
            </a:r>
          </a:p>
          <a:p>
            <a:pPr lvl="1"/>
            <a:r>
              <a:rPr lang="en-US" dirty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Willmar, Minnesota</a:t>
            </a:r>
          </a:p>
          <a:p>
            <a:pPr lvl="2"/>
            <a:r>
              <a:rPr lang="en-US" dirty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Two plants employ 1,200 employees</a:t>
            </a:r>
          </a:p>
          <a:p>
            <a:pPr lvl="2"/>
            <a:r>
              <a:rPr lang="en-US" dirty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14 workers tested positive for Covid-19</a:t>
            </a:r>
          </a:p>
          <a:p>
            <a:pPr lvl="2"/>
            <a:r>
              <a:rPr lang="en-US" dirty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Closed for deep-clean and safety enhancement</a:t>
            </a:r>
          </a:p>
          <a:p>
            <a:r>
              <a:rPr lang="en-US" dirty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Hormel Foods</a:t>
            </a:r>
          </a:p>
          <a:p>
            <a:pPr lvl="1"/>
            <a:r>
              <a:rPr lang="en-US" dirty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Rochelle, IL</a:t>
            </a:r>
          </a:p>
          <a:p>
            <a:pPr lvl="2"/>
            <a:r>
              <a:rPr lang="en-US" dirty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29+ employee cases</a:t>
            </a:r>
          </a:p>
          <a:p>
            <a:endParaRPr lang="en-US" dirty="0"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D19F2AEC-35A0-DB4A-B7B9-955DE08FB9D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0916" y="6311900"/>
            <a:ext cx="4197217" cy="452554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B1646828-908D-4344-98ED-0B30E1D299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en-US" sz="3500" b="1" dirty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Plant Statistics Continued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3CB16B2-0854-664D-A971-52CC0475DB8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40894"/>
          <a:stretch/>
        </p:blipFill>
        <p:spPr>
          <a:xfrm>
            <a:off x="9727159" y="6215814"/>
            <a:ext cx="2283925" cy="548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57904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>
            <a:extLst>
              <a:ext uri="{FF2B5EF4-FFF2-40B4-BE49-F238E27FC236}">
                <a16:creationId xmlns:a16="http://schemas.microsoft.com/office/drawing/2014/main" id="{6791ADF5-123C-C343-A6DE-5C1D7D0EE8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Misc. Statistics</a:t>
            </a:r>
          </a:p>
        </p:txBody>
      </p:sp>
      <p:sp>
        <p:nvSpPr>
          <p:cNvPr id="23" name="Content Placeholder 22">
            <a:extLst>
              <a:ext uri="{FF2B5EF4-FFF2-40B4-BE49-F238E27FC236}">
                <a16:creationId xmlns:a16="http://schemas.microsoft.com/office/drawing/2014/main" id="{C57808FF-2A1B-BB4E-A720-EE8A391BC677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Midwest represents 46% of the nation’s pork processing capacity</a:t>
            </a:r>
          </a:p>
          <a:p>
            <a:pPr lvl="1"/>
            <a:r>
              <a:rPr lang="en-US" dirty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Thirteen of the top 20 pork packaging plants</a:t>
            </a:r>
          </a:p>
          <a:p>
            <a:r>
              <a:rPr lang="en-US" dirty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Hog Prices</a:t>
            </a:r>
          </a:p>
          <a:p>
            <a:pPr lvl="1"/>
            <a:r>
              <a:rPr lang="en-US" dirty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Price per pound for lean hog has dropped about 20 cents</a:t>
            </a:r>
          </a:p>
          <a:p>
            <a:pPr lvl="2"/>
            <a:r>
              <a:rPr lang="en-US" dirty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Approx. $42 per animal ($62 in February, ~30% decrease)</a:t>
            </a:r>
          </a:p>
          <a:p>
            <a:pPr lvl="2"/>
            <a:r>
              <a:rPr lang="en-US" dirty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Lowest hog futures since 2002</a:t>
            </a:r>
          </a:p>
          <a:p>
            <a:pPr lvl="2"/>
            <a:r>
              <a:rPr lang="en-US" dirty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Farmers projected to lose $25 per head</a:t>
            </a:r>
          </a:p>
          <a:p>
            <a:r>
              <a:rPr lang="en-US" dirty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Cattle Prices</a:t>
            </a:r>
          </a:p>
          <a:p>
            <a:pPr lvl="1"/>
            <a:r>
              <a:rPr lang="en-US" dirty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Dropped 17% since late February</a:t>
            </a:r>
          </a:p>
          <a:p>
            <a:r>
              <a:rPr lang="en-US" dirty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United Food and Commercial Workers International Union</a:t>
            </a:r>
          </a:p>
          <a:p>
            <a:pPr lvl="1"/>
            <a:r>
              <a:rPr lang="en-US" dirty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1,500+ members have been infected with COVID-19</a:t>
            </a:r>
          </a:p>
          <a:p>
            <a:pPr lvl="1"/>
            <a:r>
              <a:rPr lang="en-US" dirty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30 have died</a:t>
            </a:r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D19F2AEC-35A0-DB4A-B7B9-955DE08FB9D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0916" y="6311900"/>
            <a:ext cx="4197217" cy="452554"/>
          </a:xfrm>
          <a:prstGeom prst="rect">
            <a:avLst/>
          </a:prstGeom>
        </p:spPr>
      </p:pic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A8739621-ED07-9841-9B26-00962C5CBACE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6273800" y="2171700"/>
            <a:ext cx="5080000" cy="25146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3D992CE2-A62C-8840-A1A0-5BFC9686D141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r="40894"/>
          <a:stretch/>
        </p:blipFill>
        <p:spPr>
          <a:xfrm>
            <a:off x="9727159" y="6215814"/>
            <a:ext cx="2283925" cy="548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22221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1F00C9-F8AB-3148-9A3F-23200150C6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en-US" sz="3500" b="1" dirty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President Trump Executive Order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768857-5B30-E74F-B1A4-F5F2890069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Expected to sign order to keep meat packing plants open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Deem them “critical infrastructure”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is a risk for meat packing employees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5,000 meatpacking workers and 1,500 food processing workers have been directly impacted by COVID-19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 risk employees could be protected from working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Age 65+</a:t>
            </a:r>
          </a:p>
          <a:p>
            <a:endParaRPr lang="en-US" dirty="0"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D19F2AEC-35A0-DB4A-B7B9-955DE08FB9D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0916" y="6311900"/>
            <a:ext cx="4197217" cy="45255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E317777C-7CA3-9D49-9D27-5BE0CFE56FA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40894"/>
          <a:stretch/>
        </p:blipFill>
        <p:spPr>
          <a:xfrm>
            <a:off x="9727159" y="6215814"/>
            <a:ext cx="2283925" cy="548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282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1317</Words>
  <Application>Microsoft Macintosh PowerPoint</Application>
  <PresentationFormat>Widescreen</PresentationFormat>
  <Paragraphs>171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Segoe UI Historic</vt:lpstr>
      <vt:lpstr>Times New Roman</vt:lpstr>
      <vt:lpstr>Office Theme</vt:lpstr>
      <vt:lpstr>Covid-19 and the Impact on the U.S. Meatpacking Industry</vt:lpstr>
      <vt:lpstr>Food Processing Plant Closings in the United States</vt:lpstr>
      <vt:lpstr>Closings Continued</vt:lpstr>
      <vt:lpstr>Plant Statistics</vt:lpstr>
      <vt:lpstr>Plant Statistics Continued</vt:lpstr>
      <vt:lpstr>Plant Statistics Continued</vt:lpstr>
      <vt:lpstr>Plant Statistics Continued</vt:lpstr>
      <vt:lpstr>Misc. Statistics</vt:lpstr>
      <vt:lpstr>President Trump Executive Order</vt:lpstr>
      <vt:lpstr>Additional</vt:lpstr>
      <vt:lpstr>Sources</vt:lpstr>
      <vt:lpstr>Sources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DisasterTech Research Review</dc:title>
  <dc:creator>Taryn Otto</dc:creator>
  <cp:lastModifiedBy>Jahn Admin</cp:lastModifiedBy>
  <cp:revision>15</cp:revision>
  <cp:lastPrinted>2019-10-04T14:50:18Z</cp:lastPrinted>
  <dcterms:created xsi:type="dcterms:W3CDTF">2019-10-04T00:20:41Z</dcterms:created>
  <dcterms:modified xsi:type="dcterms:W3CDTF">2020-04-29T19:21:25Z</dcterms:modified>
</cp:coreProperties>
</file>